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9" r:id="rId4"/>
    <p:sldId id="260" r:id="rId5"/>
    <p:sldId id="262" r:id="rId6"/>
    <p:sldId id="261" r:id="rId7"/>
    <p:sldId id="263" r:id="rId8"/>
    <p:sldId id="264" r:id="rId9"/>
    <p:sldId id="266" r:id="rId10"/>
    <p:sldId id="267" r:id="rId11"/>
    <p:sldId id="268" r:id="rId12"/>
    <p:sldId id="269" r:id="rId13"/>
    <p:sldId id="265"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23" d="100"/>
          <a:sy n="123" d="100"/>
        </p:scale>
        <p:origin x="11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CCD588-D6D3-4A39-9DAB-9F56428D7F4C}" type="datetimeFigureOut">
              <a:rPr lang="en-US" smtClean="0"/>
              <a:t>7/11/2019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36E739-6C6E-4D73-BA81-BCDBC34ABA12}" type="slidenum">
              <a:rPr lang="en-US" smtClean="0"/>
              <a:t>‹#›</a:t>
            </a:fld>
            <a:endParaRPr lang="en-US"/>
          </a:p>
        </p:txBody>
      </p:sp>
    </p:spTree>
    <p:extLst>
      <p:ext uri="{BB962C8B-B14F-4D97-AF65-F5344CB8AC3E}">
        <p14:creationId xmlns:p14="http://schemas.microsoft.com/office/powerpoint/2010/main" val="2246949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a:t>LiveSlide
https://prezi.com/embed/vhhvbxxftais/?bgcolor=ffffff&amp;lock_to_path=0&amp;autoplay=0&amp;autohide_ctrls=0&amp;landing_data=bHVZZmNaNDBIWnNjdEVENDRhZDFNZGNIUE43MHdLNWpsdFJLb2ZHanI5eitwOGNhbnNHMjJqZFIrTW9oa2htTGpRPT0&amp;landing_sign=JXpnVYVjCnyrQq2O1YZ0EJL7d-OrTII87Edd0pzauOQ</a:t>
            </a:r>
          </a:p>
        </p:txBody>
      </p:sp>
      <p:sp>
        <p:nvSpPr>
          <p:cNvPr id="4" name="Slide Number Placeholder 3"/>
          <p:cNvSpPr>
            <a:spLocks noGrp="1"/>
          </p:cNvSpPr>
          <p:nvPr>
            <p:ph type="sldNum" sz="quarter" idx="5"/>
          </p:nvPr>
        </p:nvSpPr>
        <p:spPr/>
        <p:txBody>
          <a:bodyPr/>
          <a:lstStyle/>
          <a:p>
            <a:fld id="{CB36E739-6C6E-4D73-BA81-BCDBC34ABA12}" type="slidenum">
              <a:rPr lang="en-US" smtClean="0"/>
              <a:t>12</a:t>
            </a:fld>
            <a:endParaRPr lang="en-US"/>
          </a:p>
        </p:txBody>
      </p:sp>
    </p:spTree>
    <p:extLst>
      <p:ext uri="{BB962C8B-B14F-4D97-AF65-F5344CB8AC3E}">
        <p14:creationId xmlns:p14="http://schemas.microsoft.com/office/powerpoint/2010/main" val="1178965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a:t>LiveSlide
https://prezi.com/vhhvbxxftais/?utm_campaign=share&amp;utm_medium=copy&amp;rc=ex0share</a:t>
            </a:r>
          </a:p>
        </p:txBody>
      </p:sp>
      <p:sp>
        <p:nvSpPr>
          <p:cNvPr id="4" name="Slide Number Placeholder 3"/>
          <p:cNvSpPr>
            <a:spLocks noGrp="1"/>
          </p:cNvSpPr>
          <p:nvPr>
            <p:ph type="sldNum" sz="quarter" idx="5"/>
          </p:nvPr>
        </p:nvSpPr>
        <p:spPr/>
        <p:txBody>
          <a:bodyPr/>
          <a:lstStyle/>
          <a:p>
            <a:fld id="{CB36E739-6C6E-4D73-BA81-BCDBC34ABA12}" type="slidenum">
              <a:rPr lang="en-US" smtClean="0"/>
              <a:t>14</a:t>
            </a:fld>
            <a:endParaRPr lang="en-US"/>
          </a:p>
        </p:txBody>
      </p:sp>
    </p:spTree>
    <p:extLst>
      <p:ext uri="{BB962C8B-B14F-4D97-AF65-F5344CB8AC3E}">
        <p14:creationId xmlns:p14="http://schemas.microsoft.com/office/powerpoint/2010/main" val="42330168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7/11/2019</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7/11/2019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7/11/2019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7/11/2019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7/11/2019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7/11/2019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7/11/2019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7/11/2019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7/11/2019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7/11/2019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7/11/2019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7/11/2019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7/11/2019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7/11/2019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7/11/2019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7/11/2019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7/11/2019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7/11/2019</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10DC2-3974-4E27-A43F-0C378B59B741}"/>
              </a:ext>
            </a:extLst>
          </p:cNvPr>
          <p:cNvSpPr>
            <a:spLocks noGrp="1"/>
          </p:cNvSpPr>
          <p:nvPr>
            <p:ph type="ctrTitle"/>
          </p:nvPr>
        </p:nvSpPr>
        <p:spPr>
          <a:xfrm>
            <a:off x="1154955" y="1064713"/>
            <a:ext cx="8825658" cy="1015908"/>
          </a:xfrm>
        </p:spPr>
        <p:txBody>
          <a:bodyPr/>
          <a:lstStyle/>
          <a:p>
            <a:pPr algn="ctr"/>
            <a:r>
              <a:rPr lang="en-US" dirty="0"/>
              <a:t>Recruiting</a:t>
            </a:r>
          </a:p>
        </p:txBody>
      </p:sp>
      <p:sp>
        <p:nvSpPr>
          <p:cNvPr id="3" name="Subtitle 2">
            <a:extLst>
              <a:ext uri="{FF2B5EF4-FFF2-40B4-BE49-F238E27FC236}">
                <a16:creationId xmlns:a16="http://schemas.microsoft.com/office/drawing/2014/main" id="{F0710E8C-607A-4A36-8BF6-8329B1F4DF99}"/>
              </a:ext>
            </a:extLst>
          </p:cNvPr>
          <p:cNvSpPr>
            <a:spLocks noGrp="1"/>
          </p:cNvSpPr>
          <p:nvPr>
            <p:ph type="subTitle" idx="1"/>
          </p:nvPr>
        </p:nvSpPr>
        <p:spPr>
          <a:xfrm>
            <a:off x="1154955" y="2530257"/>
            <a:ext cx="8825658" cy="2467627"/>
          </a:xfrm>
        </p:spPr>
        <p:txBody>
          <a:bodyPr/>
          <a:lstStyle/>
          <a:p>
            <a:pPr algn="ctr"/>
            <a:r>
              <a:rPr lang="en-US" sz="2400" dirty="0"/>
              <a:t>Its’s Easy!  Right?</a:t>
            </a:r>
          </a:p>
          <a:p>
            <a:pPr algn="ctr"/>
            <a:endParaRPr lang="en-US" sz="2400" dirty="0"/>
          </a:p>
          <a:p>
            <a:pPr algn="ctr"/>
            <a:r>
              <a:rPr lang="en-US" sz="2400" dirty="0"/>
              <a:t> the Key to 20 or more Students in Your District!</a:t>
            </a:r>
          </a:p>
          <a:p>
            <a:pPr algn="ctr"/>
            <a:endParaRPr lang="en-US" dirty="0"/>
          </a:p>
        </p:txBody>
      </p:sp>
    </p:spTree>
    <p:extLst>
      <p:ext uri="{BB962C8B-B14F-4D97-AF65-F5344CB8AC3E}">
        <p14:creationId xmlns:p14="http://schemas.microsoft.com/office/powerpoint/2010/main" val="3386042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C101E-C819-4B82-B906-2A3C06813007}"/>
              </a:ext>
            </a:extLst>
          </p:cNvPr>
          <p:cNvSpPr>
            <a:spLocks noGrp="1"/>
          </p:cNvSpPr>
          <p:nvPr>
            <p:ph type="ctrTitle"/>
          </p:nvPr>
        </p:nvSpPr>
        <p:spPr/>
        <p:txBody>
          <a:bodyPr/>
          <a:lstStyle/>
          <a:p>
            <a:pPr algn="ctr"/>
            <a:r>
              <a:rPr lang="en-US" dirty="0"/>
              <a:t>Rotary Youth Exchange Presentation</a:t>
            </a:r>
          </a:p>
        </p:txBody>
      </p:sp>
      <p:sp>
        <p:nvSpPr>
          <p:cNvPr id="4" name="Subtitle 3">
            <a:extLst>
              <a:ext uri="{FF2B5EF4-FFF2-40B4-BE49-F238E27FC236}">
                <a16:creationId xmlns:a16="http://schemas.microsoft.com/office/drawing/2014/main" id="{72FE21BD-8624-4545-B0DA-41CAD147179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4041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044A6-A9BF-4090-A256-2FAF4E496F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D92ACB-A959-4BBD-9233-B1BBA170C9A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88183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8381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FF591-0100-4573-BA12-856CE55A0C01}"/>
              </a:ext>
            </a:extLst>
          </p:cNvPr>
          <p:cNvSpPr>
            <a:spLocks noGrp="1"/>
          </p:cNvSpPr>
          <p:nvPr>
            <p:ph type="title"/>
          </p:nvPr>
        </p:nvSpPr>
        <p:spPr>
          <a:xfrm>
            <a:off x="1154953" y="973667"/>
            <a:ext cx="8761413" cy="1218387"/>
          </a:xfrm>
        </p:spPr>
        <p:txBody>
          <a:bodyPr/>
          <a:lstStyle/>
          <a:p>
            <a:pPr algn="ctr"/>
            <a:r>
              <a:rPr lang="en-US" dirty="0"/>
              <a:t>The third leg to the stool!</a:t>
            </a:r>
            <a:br>
              <a:rPr lang="en-US" dirty="0"/>
            </a:br>
            <a:r>
              <a:rPr lang="en-US" dirty="0"/>
              <a:t>Host Parents</a:t>
            </a:r>
          </a:p>
        </p:txBody>
      </p:sp>
      <p:sp>
        <p:nvSpPr>
          <p:cNvPr id="3" name="Content Placeholder 2">
            <a:extLst>
              <a:ext uri="{FF2B5EF4-FFF2-40B4-BE49-F238E27FC236}">
                <a16:creationId xmlns:a16="http://schemas.microsoft.com/office/drawing/2014/main" id="{D0FA7C5D-B479-4416-9054-6E249CA2804B}"/>
              </a:ext>
            </a:extLst>
          </p:cNvPr>
          <p:cNvSpPr>
            <a:spLocks noGrp="1"/>
          </p:cNvSpPr>
          <p:nvPr>
            <p:ph idx="1"/>
          </p:nvPr>
        </p:nvSpPr>
        <p:spPr>
          <a:xfrm>
            <a:off x="3997234" y="2403566"/>
            <a:ext cx="8194765" cy="2262382"/>
          </a:xfrm>
        </p:spPr>
        <p:txBody>
          <a:bodyPr/>
          <a:lstStyle/>
          <a:p>
            <a:pPr marL="0" indent="0" algn="ctr">
              <a:buNone/>
            </a:pPr>
            <a:r>
              <a:rPr lang="en-US" dirty="0"/>
              <a:t>	Host Parents  in many districts come from Rotary Clubs members, families and friends of RYE Volunteers, however this stream wears thin quickly.  </a:t>
            </a:r>
          </a:p>
          <a:p>
            <a:pPr marL="0" indent="0" algn="ctr">
              <a:buNone/>
            </a:pPr>
            <a:r>
              <a:rPr lang="en-US" dirty="0"/>
              <a:t>There is nothing special to recruiting new host families.  They come when you recruit new students!</a:t>
            </a:r>
          </a:p>
          <a:p>
            <a:pPr marL="0" indent="0" algn="ctr">
              <a:buNone/>
            </a:pPr>
            <a:endParaRPr lang="en-US" dirty="0"/>
          </a:p>
          <a:p>
            <a:pPr marL="0" indent="0" algn="ctr">
              <a:buNone/>
            </a:pPr>
            <a:endParaRPr lang="en-US" dirty="0"/>
          </a:p>
        </p:txBody>
      </p:sp>
      <p:pic>
        <p:nvPicPr>
          <p:cNvPr id="5" name="Picture 4">
            <a:extLst>
              <a:ext uri="{FF2B5EF4-FFF2-40B4-BE49-F238E27FC236}">
                <a16:creationId xmlns:a16="http://schemas.microsoft.com/office/drawing/2014/main" id="{48871E97-BE74-4D56-B445-087881F668B9}"/>
              </a:ext>
            </a:extLst>
          </p:cNvPr>
          <p:cNvPicPr>
            <a:picLocks noChangeAspect="1"/>
          </p:cNvPicPr>
          <p:nvPr/>
        </p:nvPicPr>
        <p:blipFill>
          <a:blip r:embed="rId2"/>
          <a:stretch>
            <a:fillRect/>
          </a:stretch>
        </p:blipFill>
        <p:spPr>
          <a:xfrm>
            <a:off x="389164" y="2186578"/>
            <a:ext cx="3503567" cy="4671422"/>
          </a:xfrm>
          <a:prstGeom prst="rect">
            <a:avLst/>
          </a:prstGeom>
        </p:spPr>
      </p:pic>
    </p:spTree>
    <p:extLst>
      <p:ext uri="{BB962C8B-B14F-4D97-AF65-F5344CB8AC3E}">
        <p14:creationId xmlns:p14="http://schemas.microsoft.com/office/powerpoint/2010/main" val="2732377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4B9457B-3431-4C75-9B19-2D5FD60C63D6}"/>
              </a:ext>
            </a:extLst>
          </p:cNvPr>
          <p:cNvPicPr>
            <a:picLocks/>
          </p:cNvPicPr>
          <p:nvPr>
            <p:custDataLst>
              <p:tags r:id="rId1"/>
            </p:custDataLst>
          </p:nvPr>
        </p:nvPicPr>
        <p:blipFill>
          <a:blip r:embed="rId4"/>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311389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ACEC-56D6-4E87-BAB1-756D656B25CE}"/>
              </a:ext>
            </a:extLst>
          </p:cNvPr>
          <p:cNvSpPr>
            <a:spLocks noGrp="1"/>
          </p:cNvSpPr>
          <p:nvPr>
            <p:ph type="title"/>
          </p:nvPr>
        </p:nvSpPr>
        <p:spPr>
          <a:xfrm>
            <a:off x="1154953" y="588723"/>
            <a:ext cx="8761413" cy="1653435"/>
          </a:xfrm>
        </p:spPr>
        <p:txBody>
          <a:bodyPr/>
          <a:lstStyle/>
          <a:p>
            <a:pPr algn="ctr"/>
            <a:r>
              <a:rPr lang="en-US" dirty="0"/>
              <a:t>There are three legs to this stool!</a:t>
            </a:r>
            <a:br>
              <a:rPr lang="en-US" dirty="0"/>
            </a:br>
            <a:r>
              <a:rPr lang="en-US" dirty="0"/>
              <a:t>  The First Leg:  The Rotary Clubs</a:t>
            </a:r>
          </a:p>
        </p:txBody>
      </p:sp>
      <p:pic>
        <p:nvPicPr>
          <p:cNvPr id="5" name="Content Placeholder 4">
            <a:extLst>
              <a:ext uri="{FF2B5EF4-FFF2-40B4-BE49-F238E27FC236}">
                <a16:creationId xmlns:a16="http://schemas.microsoft.com/office/drawing/2014/main" id="{6CC505EB-6C98-4389-A322-3298CB8EE274}"/>
              </a:ext>
            </a:extLst>
          </p:cNvPr>
          <p:cNvPicPr>
            <a:picLocks noGrp="1" noChangeAspect="1"/>
          </p:cNvPicPr>
          <p:nvPr>
            <p:ph idx="1"/>
          </p:nvPr>
        </p:nvPicPr>
        <p:blipFill>
          <a:blip r:embed="rId2"/>
          <a:stretch>
            <a:fillRect/>
          </a:stretch>
        </p:blipFill>
        <p:spPr>
          <a:xfrm>
            <a:off x="3256847" y="2242158"/>
            <a:ext cx="6239850" cy="4615842"/>
          </a:xfrm>
        </p:spPr>
      </p:pic>
    </p:spTree>
    <p:extLst>
      <p:ext uri="{BB962C8B-B14F-4D97-AF65-F5344CB8AC3E}">
        <p14:creationId xmlns:p14="http://schemas.microsoft.com/office/powerpoint/2010/main" val="324319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619E-6286-4C70-8579-A4625EE1F375}"/>
              </a:ext>
            </a:extLst>
          </p:cNvPr>
          <p:cNvSpPr>
            <a:spLocks noGrp="1"/>
          </p:cNvSpPr>
          <p:nvPr>
            <p:ph type="title"/>
          </p:nvPr>
        </p:nvSpPr>
        <p:spPr>
          <a:xfrm>
            <a:off x="1154953" y="538619"/>
            <a:ext cx="10018263" cy="989555"/>
          </a:xfrm>
        </p:spPr>
        <p:txBody>
          <a:bodyPr/>
          <a:lstStyle/>
          <a:p>
            <a:pPr algn="ctr"/>
            <a:r>
              <a:rPr lang="en-US" dirty="0"/>
              <a:t>Rotary Clubs and RYE</a:t>
            </a:r>
          </a:p>
        </p:txBody>
      </p:sp>
      <p:sp>
        <p:nvSpPr>
          <p:cNvPr id="3" name="Content Placeholder 2">
            <a:extLst>
              <a:ext uri="{FF2B5EF4-FFF2-40B4-BE49-F238E27FC236}">
                <a16:creationId xmlns:a16="http://schemas.microsoft.com/office/drawing/2014/main" id="{EB375060-977B-420E-A3B5-9C9ABD912178}"/>
              </a:ext>
            </a:extLst>
          </p:cNvPr>
          <p:cNvSpPr>
            <a:spLocks noGrp="1"/>
          </p:cNvSpPr>
          <p:nvPr>
            <p:ph idx="1"/>
          </p:nvPr>
        </p:nvSpPr>
        <p:spPr>
          <a:xfrm>
            <a:off x="501042" y="2242159"/>
            <a:ext cx="11260898" cy="4615840"/>
          </a:xfrm>
        </p:spPr>
        <p:txBody>
          <a:bodyPr/>
          <a:lstStyle/>
          <a:p>
            <a:r>
              <a:rPr lang="en-US" dirty="0"/>
              <a:t>If you have a student at a Rotary club, there has be engagement.  Examples of this are:	</a:t>
            </a:r>
          </a:p>
          <a:p>
            <a:pPr lvl="1"/>
            <a:r>
              <a:rPr lang="en-US" dirty="0"/>
              <a:t>Monthly meetings by the inbound student</a:t>
            </a:r>
          </a:p>
          <a:p>
            <a:pPr lvl="1"/>
            <a:r>
              <a:rPr lang="en-US" dirty="0"/>
              <a:t>Attendance of the inbound to the fundraising and socials</a:t>
            </a:r>
          </a:p>
          <a:p>
            <a:pPr lvl="1"/>
            <a:r>
              <a:rPr lang="en-US" dirty="0"/>
              <a:t>A strong supportive YEO</a:t>
            </a:r>
          </a:p>
          <a:p>
            <a:pPr lvl="1"/>
            <a:r>
              <a:rPr lang="en-US" dirty="0"/>
              <a:t>Attendance of the Future Outbound while the student is preparing to go on exchange.  They need to learn Rotary and The Rotary Club needs to “support this student” from beginning to end.</a:t>
            </a:r>
          </a:p>
          <a:p>
            <a:pPr lvl="1"/>
            <a:r>
              <a:rPr lang="en-US" dirty="0"/>
              <a:t>A strong supportive YEO!  One who is keeping the club aware of what their outbound is doing on exchange.</a:t>
            </a:r>
          </a:p>
          <a:p>
            <a:pPr lvl="1"/>
            <a:r>
              <a:rPr lang="en-US" dirty="0"/>
              <a:t>A skype call from the student to the club to connect with them from their country!  This has been the Key to success for us!  It becomes very real for the club members when they see their student actually in their home or city. They did this!  The provided this opportunity! (</a:t>
            </a:r>
            <a:r>
              <a:rPr lang="en-US" dirty="0" err="1"/>
              <a:t>Psst</a:t>
            </a:r>
            <a:r>
              <a:rPr lang="en-US" dirty="0"/>
              <a:t>: This is the first key!)  </a:t>
            </a:r>
          </a:p>
          <a:p>
            <a:pPr lvl="1"/>
            <a:r>
              <a:rPr lang="en-US" dirty="0"/>
              <a:t>A presentation to the club when the student returns back to the US.</a:t>
            </a:r>
          </a:p>
          <a:p>
            <a:pPr lvl="1"/>
            <a:endParaRPr lang="en-US" dirty="0"/>
          </a:p>
          <a:p>
            <a:pPr lvl="1"/>
            <a:endParaRPr lang="en-US" dirty="0"/>
          </a:p>
          <a:p>
            <a:pPr marL="457200" lvl="1" indent="0">
              <a:buNone/>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809750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27404-3512-4D87-B55F-B779456737CF}"/>
              </a:ext>
            </a:extLst>
          </p:cNvPr>
          <p:cNvSpPr>
            <a:spLocks noGrp="1"/>
          </p:cNvSpPr>
          <p:nvPr>
            <p:ph type="title"/>
          </p:nvPr>
        </p:nvSpPr>
        <p:spPr/>
        <p:txBody>
          <a:bodyPr/>
          <a:lstStyle/>
          <a:p>
            <a:pPr algn="ctr"/>
            <a:r>
              <a:rPr lang="en-US" dirty="0"/>
              <a:t>Rotary Clubs and RYE</a:t>
            </a:r>
          </a:p>
        </p:txBody>
      </p:sp>
      <p:sp>
        <p:nvSpPr>
          <p:cNvPr id="3" name="Content Placeholder 2">
            <a:extLst>
              <a:ext uri="{FF2B5EF4-FFF2-40B4-BE49-F238E27FC236}">
                <a16:creationId xmlns:a16="http://schemas.microsoft.com/office/drawing/2014/main" id="{116C5849-EC25-4D6A-9DA9-23AACA8A166D}"/>
              </a:ext>
            </a:extLst>
          </p:cNvPr>
          <p:cNvSpPr>
            <a:spLocks noGrp="1"/>
          </p:cNvSpPr>
          <p:nvPr>
            <p:ph idx="1"/>
          </p:nvPr>
        </p:nvSpPr>
        <p:spPr>
          <a:xfrm>
            <a:off x="0" y="2217107"/>
            <a:ext cx="12192000" cy="4509370"/>
          </a:xfrm>
        </p:spPr>
        <p:txBody>
          <a:bodyPr>
            <a:noAutofit/>
          </a:bodyPr>
          <a:lstStyle/>
          <a:p>
            <a:pPr marL="0" indent="0" algn="ctr">
              <a:buNone/>
            </a:pPr>
            <a:r>
              <a:rPr lang="en-US" sz="1400" dirty="0"/>
              <a:t>	</a:t>
            </a:r>
            <a:r>
              <a:rPr lang="en-US" sz="1400" b="1" dirty="0"/>
              <a:t>What if we need new clubs?</a:t>
            </a:r>
          </a:p>
          <a:p>
            <a:pPr>
              <a:buAutoNum type="arabicPeriod"/>
            </a:pPr>
            <a:r>
              <a:rPr lang="en-US" sz="1400" dirty="0"/>
              <a:t>Set a goal of the number of new clubs you want this year.</a:t>
            </a:r>
          </a:p>
          <a:p>
            <a:pPr>
              <a:buAutoNum type="arabicPeriod"/>
            </a:pPr>
            <a:r>
              <a:rPr lang="en-US" sz="1400" dirty="0"/>
              <a:t>Target the specific clubs that you feel will be a great asset to the program.  Let the clubs know you want be a speaker at the club about RYE and get possible dates</a:t>
            </a:r>
          </a:p>
          <a:p>
            <a:pPr>
              <a:buAutoNum type="arabicPeriod"/>
            </a:pPr>
            <a:r>
              <a:rPr lang="en-US" sz="1400" dirty="0"/>
              <a:t>Contact your key </a:t>
            </a:r>
            <a:r>
              <a:rPr lang="en-US" sz="1400" dirty="0" err="1"/>
              <a:t>Rotex</a:t>
            </a:r>
            <a:r>
              <a:rPr lang="en-US" sz="1400" dirty="0"/>
              <a:t> or Rebounds to be a part of the presentation, or better yet,  “the presenter!” Then schedule a date that will work for them!  </a:t>
            </a:r>
          </a:p>
          <a:p>
            <a:pPr>
              <a:buAutoNum type="arabicPeriod"/>
            </a:pPr>
            <a:r>
              <a:rPr lang="en-US" sz="1400" dirty="0"/>
              <a:t>Attend that Rotary Club and let them know: </a:t>
            </a:r>
          </a:p>
          <a:p>
            <a:pPr lvl="1">
              <a:buAutoNum type="arabicPeriod"/>
            </a:pPr>
            <a:r>
              <a:rPr lang="en-US" sz="1400" dirty="0"/>
              <a:t>What RYE is and when it was founded.  What is it’s purpose and why it is an important component of Rotary International.</a:t>
            </a:r>
          </a:p>
          <a:p>
            <a:pPr lvl="1">
              <a:buAutoNum type="arabicPeriod"/>
            </a:pPr>
            <a:r>
              <a:rPr lang="en-US" sz="1400" dirty="0"/>
              <a:t>What impact it has made on the students in the program.</a:t>
            </a:r>
          </a:p>
          <a:p>
            <a:pPr lvl="1">
              <a:buAutoNum type="arabicPeriod"/>
            </a:pPr>
            <a:r>
              <a:rPr lang="en-US" sz="1400" dirty="0"/>
              <a:t>What it has meant to host families to gain family around the world and learn about Rotary!</a:t>
            </a:r>
          </a:p>
          <a:p>
            <a:pPr lvl="1">
              <a:buAutoNum type="arabicPeriod"/>
            </a:pPr>
            <a:r>
              <a:rPr lang="en-US" sz="1400" dirty="0"/>
              <a:t>What the cost is to each club and what it covers.</a:t>
            </a:r>
          </a:p>
          <a:p>
            <a:pPr lvl="1">
              <a:buAutoNum type="arabicPeriod"/>
            </a:pPr>
            <a:r>
              <a:rPr lang="en-US" sz="1400" dirty="0"/>
              <a:t>That you need their support!  (Our smallest club in 6980 has sponsored 2 students!)</a:t>
            </a:r>
          </a:p>
          <a:p>
            <a:pPr lvl="1">
              <a:buAutoNum type="arabicPeriod"/>
            </a:pPr>
            <a:r>
              <a:rPr lang="en-US" sz="1400" dirty="0"/>
              <a:t>Get a contract signed with a commitment for the next year!  </a:t>
            </a:r>
          </a:p>
          <a:p>
            <a:pPr lvl="1">
              <a:buAutoNum type="arabicPeriod"/>
            </a:pPr>
            <a:endParaRPr lang="en-US" sz="1400" dirty="0"/>
          </a:p>
          <a:p>
            <a:pPr>
              <a:buAutoNum type="arabicPeriod"/>
            </a:pPr>
            <a:endParaRPr lang="en-US" sz="1400" dirty="0"/>
          </a:p>
          <a:p>
            <a:pPr marL="0" indent="0">
              <a:buNone/>
            </a:pPr>
            <a:r>
              <a:rPr lang="en-US" sz="1400" b="1" dirty="0"/>
              <a:t>	</a:t>
            </a:r>
          </a:p>
        </p:txBody>
      </p:sp>
    </p:spTree>
    <p:extLst>
      <p:ext uri="{BB962C8B-B14F-4D97-AF65-F5344CB8AC3E}">
        <p14:creationId xmlns:p14="http://schemas.microsoft.com/office/powerpoint/2010/main" val="3530451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FEEA6B06-37BF-43FC-9986-67E8966764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1" name="Rectangle 10">
              <a:extLst>
                <a:ext uri="{FF2B5EF4-FFF2-40B4-BE49-F238E27FC236}">
                  <a16:creationId xmlns:a16="http://schemas.microsoft.com/office/drawing/2014/main" id="{D932D0FE-76FF-4860-ACE3-458B2BB90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E5D4D113-E6B9-4BCC-8EE7-ABFD7E942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909219B5-F7D1-4ED7-8DC1-CE442F43E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A0E47095-D247-457B-8082-990F3184C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E2DAA052-A50D-47AE-87C9-AAAB2A38F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3053F849-6CC2-45B1-B2CA-CCD77F862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a:extLst>
                <a:ext uri="{FF2B5EF4-FFF2-40B4-BE49-F238E27FC236}">
                  <a16:creationId xmlns:a16="http://schemas.microsoft.com/office/drawing/2014/main" id="{86B102DE-9EA5-422F-910A-E4E2F0A5941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9" name="Rectangle 18">
            <a:extLst>
              <a:ext uri="{FF2B5EF4-FFF2-40B4-BE49-F238E27FC236}">
                <a16:creationId xmlns:a16="http://schemas.microsoft.com/office/drawing/2014/main" id="{23D9DFF9-99E4-4FE6-9EAC-F1D7A7DFA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4DC9832-4D3E-4E8A-827F-9A93C316BD87}"/>
              </a:ext>
            </a:extLst>
          </p:cNvPr>
          <p:cNvSpPr>
            <a:spLocks noGrp="1"/>
          </p:cNvSpPr>
          <p:nvPr>
            <p:ph type="title"/>
          </p:nvPr>
        </p:nvSpPr>
        <p:spPr>
          <a:xfrm>
            <a:off x="4822521" y="1221574"/>
            <a:ext cx="6720550" cy="3388004"/>
          </a:xfrm>
        </p:spPr>
        <p:txBody>
          <a:bodyPr vert="horz" lIns="91440" tIns="45720" rIns="91440" bIns="45720" rtlCol="0" anchor="b">
            <a:normAutofit/>
          </a:bodyPr>
          <a:lstStyle/>
          <a:p>
            <a:r>
              <a:rPr lang="en-US" sz="2400" dirty="0"/>
              <a:t>“We could not be more proud of Aubrey.  What she has done with our club, Interact and the community.  She is going to be a great representative of Rotary and our club! She deserves this Paul Harris!” </a:t>
            </a:r>
            <a:br>
              <a:rPr lang="en-US" sz="2400" dirty="0"/>
            </a:br>
            <a:r>
              <a:rPr lang="en-US" sz="2400" dirty="0"/>
              <a:t> -Walter </a:t>
            </a:r>
            <a:r>
              <a:rPr lang="en-US" sz="2400" dirty="0" err="1"/>
              <a:t>Grundorf</a:t>
            </a:r>
            <a:r>
              <a:rPr lang="en-US" sz="2400" dirty="0"/>
              <a:t> President  Lake Mary Club </a:t>
            </a:r>
          </a:p>
        </p:txBody>
      </p:sp>
      <p:pic>
        <p:nvPicPr>
          <p:cNvPr id="5" name="Content Placeholder 4">
            <a:extLst>
              <a:ext uri="{FF2B5EF4-FFF2-40B4-BE49-F238E27FC236}">
                <a16:creationId xmlns:a16="http://schemas.microsoft.com/office/drawing/2014/main" id="{52572AA7-E861-4833-82FE-43777243AC51}"/>
              </a:ext>
            </a:extLst>
          </p:cNvPr>
          <p:cNvPicPr>
            <a:picLocks noGrp="1" noChangeAspect="1"/>
          </p:cNvPicPr>
          <p:nvPr>
            <p:ph idx="1"/>
          </p:nvPr>
        </p:nvPicPr>
        <p:blipFill rotWithShape="1">
          <a:blip r:embed="rId3"/>
          <a:srcRect r="-2" b="1683"/>
          <a:stretch/>
        </p:blipFill>
        <p:spPr>
          <a:xfrm>
            <a:off x="1109764" y="1113063"/>
            <a:ext cx="3531062" cy="4869726"/>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1811990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F6DCB-DE32-41DA-8B60-819E6EF57BAA}"/>
              </a:ext>
            </a:extLst>
          </p:cNvPr>
          <p:cNvSpPr>
            <a:spLocks noGrp="1"/>
          </p:cNvSpPr>
          <p:nvPr>
            <p:ph type="title"/>
          </p:nvPr>
        </p:nvSpPr>
        <p:spPr/>
        <p:txBody>
          <a:bodyPr/>
          <a:lstStyle/>
          <a:p>
            <a:pPr algn="ctr"/>
            <a:r>
              <a:rPr lang="en-US" dirty="0"/>
              <a:t>The second leg to the stool</a:t>
            </a:r>
            <a:br>
              <a:rPr lang="en-US" dirty="0"/>
            </a:br>
            <a:r>
              <a:rPr lang="en-US" dirty="0"/>
              <a:t>Schools!</a:t>
            </a:r>
          </a:p>
        </p:txBody>
      </p:sp>
      <p:sp>
        <p:nvSpPr>
          <p:cNvPr id="3" name="Content Placeholder 2">
            <a:extLst>
              <a:ext uri="{FF2B5EF4-FFF2-40B4-BE49-F238E27FC236}">
                <a16:creationId xmlns:a16="http://schemas.microsoft.com/office/drawing/2014/main" id="{B109A2B9-1CBC-4C7D-9981-B833D5388A1C}"/>
              </a:ext>
            </a:extLst>
          </p:cNvPr>
          <p:cNvSpPr>
            <a:spLocks noGrp="1"/>
          </p:cNvSpPr>
          <p:nvPr>
            <p:ph idx="1"/>
          </p:nvPr>
        </p:nvSpPr>
        <p:spPr/>
        <p:txBody>
          <a:bodyPr>
            <a:normAutofit lnSpcReduction="10000"/>
          </a:bodyPr>
          <a:lstStyle/>
          <a:p>
            <a:r>
              <a:rPr lang="en-US" dirty="0"/>
              <a:t>Recruiting in the schools starts in July!</a:t>
            </a:r>
          </a:p>
          <a:p>
            <a:pPr lvl="1"/>
            <a:r>
              <a:rPr lang="en-US" dirty="0"/>
              <a:t>Identify the number of schools you would like to speak to about Rotary Youth Exchange!</a:t>
            </a:r>
          </a:p>
          <a:p>
            <a:pPr lvl="1"/>
            <a:r>
              <a:rPr lang="en-US" dirty="0"/>
              <a:t>Identify the schools that would be open to having a presentation.  </a:t>
            </a:r>
          </a:p>
          <a:p>
            <a:pPr lvl="2"/>
            <a:r>
              <a:rPr lang="en-US" dirty="0"/>
              <a:t>Is there a Principal that is a Rotarian?</a:t>
            </a:r>
          </a:p>
          <a:p>
            <a:pPr lvl="2"/>
            <a:r>
              <a:rPr lang="en-US" dirty="0"/>
              <a:t>Is there a high school that is supported by a Rotary Club?</a:t>
            </a:r>
          </a:p>
          <a:p>
            <a:pPr lvl="2"/>
            <a:r>
              <a:rPr lang="en-US" dirty="0"/>
              <a:t>Is there is a teacher that would allow you to come and speak to their class?</a:t>
            </a:r>
          </a:p>
          <a:p>
            <a:pPr lvl="2"/>
            <a:r>
              <a:rPr lang="en-US" dirty="0"/>
              <a:t>Is there a Rotarian that is on the School Board!!</a:t>
            </a:r>
          </a:p>
          <a:p>
            <a:pPr lvl="2"/>
            <a:r>
              <a:rPr lang="en-US" dirty="0"/>
              <a:t>Is there a parent at the school who knows the principal?</a:t>
            </a:r>
          </a:p>
          <a:p>
            <a:pPr lvl="1"/>
            <a:r>
              <a:rPr lang="en-US" dirty="0"/>
              <a:t>Schedule a meeting with the Principal, teachers or Rotarian to discuss the options of presenting the program to their students.  </a:t>
            </a:r>
          </a:p>
        </p:txBody>
      </p:sp>
    </p:spTree>
    <p:extLst>
      <p:ext uri="{BB962C8B-B14F-4D97-AF65-F5344CB8AC3E}">
        <p14:creationId xmlns:p14="http://schemas.microsoft.com/office/powerpoint/2010/main" val="3124138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53FC5-5852-4D3D-B567-6FBEE9EAD066}"/>
              </a:ext>
            </a:extLst>
          </p:cNvPr>
          <p:cNvSpPr>
            <a:spLocks noGrp="1"/>
          </p:cNvSpPr>
          <p:nvPr>
            <p:ph type="title"/>
          </p:nvPr>
        </p:nvSpPr>
        <p:spPr>
          <a:xfrm>
            <a:off x="1154953" y="973668"/>
            <a:ext cx="8761413" cy="1068074"/>
          </a:xfrm>
        </p:spPr>
        <p:txBody>
          <a:bodyPr/>
          <a:lstStyle/>
          <a:p>
            <a:pPr algn="ctr"/>
            <a:r>
              <a:rPr lang="en-US" dirty="0"/>
              <a:t>Speaking Points for meeting with School Personnel</a:t>
            </a:r>
          </a:p>
        </p:txBody>
      </p:sp>
      <p:sp>
        <p:nvSpPr>
          <p:cNvPr id="3" name="Content Placeholder 2">
            <a:extLst>
              <a:ext uri="{FF2B5EF4-FFF2-40B4-BE49-F238E27FC236}">
                <a16:creationId xmlns:a16="http://schemas.microsoft.com/office/drawing/2014/main" id="{704B4DAD-4D58-46B5-9FB1-F67056D2EDF9}"/>
              </a:ext>
            </a:extLst>
          </p:cNvPr>
          <p:cNvSpPr>
            <a:spLocks noGrp="1"/>
          </p:cNvSpPr>
          <p:nvPr>
            <p:ph idx="1"/>
          </p:nvPr>
        </p:nvSpPr>
        <p:spPr>
          <a:xfrm>
            <a:off x="1154955" y="2242159"/>
            <a:ext cx="10456672" cy="4521895"/>
          </a:xfrm>
        </p:spPr>
        <p:txBody>
          <a:bodyPr>
            <a:normAutofit lnSpcReduction="10000"/>
          </a:bodyPr>
          <a:lstStyle/>
          <a:p>
            <a:r>
              <a:rPr lang="en-US" dirty="0"/>
              <a:t>What is Rotary Youth Exchange and why do we volunteer do this program?</a:t>
            </a:r>
          </a:p>
          <a:p>
            <a:r>
              <a:rPr lang="en-US" dirty="0"/>
              <a:t> what does it offer to the American students attending high school?</a:t>
            </a:r>
          </a:p>
          <a:p>
            <a:pPr lvl="1"/>
            <a:r>
              <a:rPr lang="en-US" dirty="0"/>
              <a:t>A culture experience for sure, but so much more!  Language proficiency, life skills, adaptability and a killer college application!</a:t>
            </a:r>
          </a:p>
          <a:p>
            <a:pPr lvl="1"/>
            <a:r>
              <a:rPr lang="en-US" dirty="0"/>
              <a:t>It is considered a scholarship since so much is provided by Rotary</a:t>
            </a:r>
          </a:p>
          <a:p>
            <a:pPr lvl="1"/>
            <a:r>
              <a:rPr lang="en-US" dirty="0"/>
              <a:t>An experience that will not only touch the student but their friends and family as well.  </a:t>
            </a:r>
          </a:p>
          <a:p>
            <a:pPr lvl="1"/>
            <a:r>
              <a:rPr lang="en-US" dirty="0"/>
              <a:t>It is the “program” we all wish we had as a high school student. We just need to get the information out to the students and parent.</a:t>
            </a:r>
          </a:p>
          <a:p>
            <a:pPr lvl="1"/>
            <a:r>
              <a:rPr lang="en-US" dirty="0"/>
              <a:t>Present a flyer that will be given to the students during the presentation with the information sessions set up and solid information about the program.  </a:t>
            </a:r>
          </a:p>
          <a:p>
            <a:pPr lvl="1"/>
            <a:r>
              <a:rPr lang="en-US" dirty="0"/>
              <a:t>What parents are saying about their child's experience on exchange!</a:t>
            </a:r>
          </a:p>
          <a:p>
            <a:pPr lvl="1"/>
            <a:r>
              <a:rPr lang="en-US" dirty="0"/>
              <a:t>Can I present to your teachers first?  Can you come see the presentation at another school?</a:t>
            </a:r>
          </a:p>
          <a:p>
            <a:pPr lvl="1"/>
            <a:r>
              <a:rPr lang="en-US" dirty="0"/>
              <a:t>If there is a school you are presenting to, can you give that principal as a contact for a new school?</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851717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extLst/>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B44741E-4F8A-4DC4-96E4-E4A2E555A8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9" name="Rectangle 8">
              <a:extLst>
                <a:ext uri="{FF2B5EF4-FFF2-40B4-BE49-F238E27FC236}">
                  <a16:creationId xmlns:a16="http://schemas.microsoft.com/office/drawing/2014/main" id="{61FDC0C6-6677-4608-AE99-98D3C7BB1F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a:extLst>
                <a:ext uri="{FF2B5EF4-FFF2-40B4-BE49-F238E27FC236}">
                  <a16:creationId xmlns:a16="http://schemas.microsoft.com/office/drawing/2014/main" id="{589982C5-DDA9-41E0-8CF5-F83999C1BC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a:extLst>
                <a:ext uri="{FF2B5EF4-FFF2-40B4-BE49-F238E27FC236}">
                  <a16:creationId xmlns:a16="http://schemas.microsoft.com/office/drawing/2014/main" id="{A6E454F1-BC7B-4FC5-901F-84095FC678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E0BDA7F3-0D92-4CE5-B124-114C29D28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886F90B9-54A4-4A43-B853-11AA290E00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5E538A9-6169-4720-88AE-7AE14BE80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59E5CEE5-D27F-4281-9293-590AD4163E9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7" name="Rectangle 16">
            <a:extLst>
              <a:ext uri="{FF2B5EF4-FFF2-40B4-BE49-F238E27FC236}">
                <a16:creationId xmlns:a16="http://schemas.microsoft.com/office/drawing/2014/main" id="{2FCAD798-DEC5-4392-90CE-C46AD6CE6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19" name="Group 18">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20" name="Rectangle 19">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1"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B114D0CD-884B-414D-B197-0FF9AD7CF8A7}"/>
              </a:ext>
            </a:extLst>
          </p:cNvPr>
          <p:cNvSpPr>
            <a:spLocks noGrp="1"/>
          </p:cNvSpPr>
          <p:nvPr>
            <p:ph type="title"/>
          </p:nvPr>
        </p:nvSpPr>
        <p:spPr>
          <a:xfrm>
            <a:off x="1903956" y="889348"/>
            <a:ext cx="8304755" cy="4749451"/>
          </a:xfrm>
        </p:spPr>
        <p:txBody>
          <a:bodyPr vert="horz" lIns="91440" tIns="45720" rIns="91440" bIns="45720" rtlCol="0" anchor="t">
            <a:normAutofit/>
          </a:bodyPr>
          <a:lstStyle/>
          <a:p>
            <a:pPr algn="ctr"/>
            <a:br>
              <a:rPr lang="en-US" sz="5400" dirty="0">
                <a:solidFill>
                  <a:schemeClr val="tx1"/>
                </a:solidFill>
              </a:rPr>
            </a:br>
            <a:br>
              <a:rPr lang="en-US" sz="5400" dirty="0">
                <a:solidFill>
                  <a:schemeClr val="tx1"/>
                </a:solidFill>
              </a:rPr>
            </a:br>
            <a:r>
              <a:rPr lang="en-US" sz="5400" dirty="0">
                <a:solidFill>
                  <a:schemeClr val="tx1"/>
                </a:solidFill>
              </a:rPr>
              <a:t>So you got a stage?  </a:t>
            </a:r>
            <a:br>
              <a:rPr lang="en-US" sz="5400" dirty="0">
                <a:solidFill>
                  <a:schemeClr val="tx1"/>
                </a:solidFill>
              </a:rPr>
            </a:br>
            <a:r>
              <a:rPr lang="en-US" sz="5400" dirty="0">
                <a:solidFill>
                  <a:schemeClr val="tx1"/>
                </a:solidFill>
              </a:rPr>
              <a:t>Lets get started!!</a:t>
            </a:r>
          </a:p>
        </p:txBody>
      </p:sp>
      <p:sp>
        <p:nvSpPr>
          <p:cNvPr id="23" name="Rectangle 22">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77073183"/>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33CA0-817C-4DB9-8FE9-F3699FDD4978}"/>
              </a:ext>
            </a:extLst>
          </p:cNvPr>
          <p:cNvSpPr>
            <a:spLocks noGrp="1"/>
          </p:cNvSpPr>
          <p:nvPr>
            <p:ph type="title"/>
          </p:nvPr>
        </p:nvSpPr>
        <p:spPr/>
        <p:txBody>
          <a:bodyPr/>
          <a:lstStyle/>
          <a:p>
            <a:pPr algn="ctr"/>
            <a:r>
              <a:rPr lang="en-US" dirty="0"/>
              <a:t>Get Prepared!</a:t>
            </a:r>
          </a:p>
        </p:txBody>
      </p:sp>
      <p:sp>
        <p:nvSpPr>
          <p:cNvPr id="3" name="Content Placeholder 2">
            <a:extLst>
              <a:ext uri="{FF2B5EF4-FFF2-40B4-BE49-F238E27FC236}">
                <a16:creationId xmlns:a16="http://schemas.microsoft.com/office/drawing/2014/main" id="{48379B55-89F7-4010-9747-A5B282CB7A6D}"/>
              </a:ext>
            </a:extLst>
          </p:cNvPr>
          <p:cNvSpPr>
            <a:spLocks noGrp="1"/>
          </p:cNvSpPr>
          <p:nvPr>
            <p:ph idx="1"/>
          </p:nvPr>
        </p:nvSpPr>
        <p:spPr>
          <a:xfrm>
            <a:off x="1154955" y="2304789"/>
            <a:ext cx="8761412" cy="4553211"/>
          </a:xfrm>
        </p:spPr>
        <p:txBody>
          <a:bodyPr/>
          <a:lstStyle/>
          <a:p>
            <a:r>
              <a:rPr lang="en-US" dirty="0"/>
              <a:t>What </a:t>
            </a:r>
            <a:r>
              <a:rPr lang="en-US" dirty="0" err="1"/>
              <a:t>Rotex</a:t>
            </a:r>
            <a:r>
              <a:rPr lang="en-US" dirty="0"/>
              <a:t> or Rebounds do you have that can assist you in Presentations?  The Rebounds and </a:t>
            </a:r>
            <a:r>
              <a:rPr lang="en-US" dirty="0" err="1"/>
              <a:t>Rotex</a:t>
            </a:r>
            <a:r>
              <a:rPr lang="en-US" dirty="0"/>
              <a:t> are very important!</a:t>
            </a:r>
          </a:p>
          <a:p>
            <a:r>
              <a:rPr lang="en-US" dirty="0"/>
              <a:t>Define a day and location can you have an information session for the parents.</a:t>
            </a:r>
          </a:p>
          <a:p>
            <a:r>
              <a:rPr lang="en-US" dirty="0"/>
              <a:t>Create a flyer. This is something the students can give to their parents.  Make sure important dates are on the flyer (mostly the information sessions), as well as social media sites or websites where more information can be obtained.  This gives the program more validity.</a:t>
            </a:r>
          </a:p>
          <a:p>
            <a:r>
              <a:rPr lang="en-US" dirty="0"/>
              <a:t>Create a Social media account, (Or ask a rebound/</a:t>
            </a:r>
            <a:r>
              <a:rPr lang="en-US" dirty="0" err="1"/>
              <a:t>rotex</a:t>
            </a:r>
            <a:r>
              <a:rPr lang="en-US" dirty="0"/>
              <a:t> to do this).  Post pictures of what students are doing now.</a:t>
            </a:r>
          </a:p>
          <a:p>
            <a:r>
              <a:rPr lang="en-US" dirty="0"/>
              <a:t>Create a presentation that works best for you!  Include pictures of the students who are currently out!  Highlight what schools they are coming from.</a:t>
            </a:r>
          </a:p>
          <a:p>
            <a:pPr marL="0" indent="0">
              <a:buNone/>
            </a:pPr>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49545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POLL_EMBED_ID" val="41f8a89a-89e8-457b-a0ee-9bf698e8312f"/>
  <p:tag name="__PE_POLL_URL" val="True"/>
  <p:tag name="__PE_ORIG_SIZE" val="500"/>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578</Words>
  <Application>Microsoft Office PowerPoint</Application>
  <PresentationFormat>Widescreen</PresentationFormat>
  <Paragraphs>76</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Ion Boardroom</vt:lpstr>
      <vt:lpstr>Recruiting</vt:lpstr>
      <vt:lpstr>There are three legs to this stool!   The First Leg:  The Rotary Clubs</vt:lpstr>
      <vt:lpstr>Rotary Clubs and RYE</vt:lpstr>
      <vt:lpstr>Rotary Clubs and RYE</vt:lpstr>
      <vt:lpstr>“We could not be more proud of Aubrey.  What she has done with our club, Interact and the community.  She is going to be a great representative of Rotary and our club! She deserves this Paul Harris!”   -Walter Grundorf President  Lake Mary Club </vt:lpstr>
      <vt:lpstr>The second leg to the stool Schools!</vt:lpstr>
      <vt:lpstr>Speaking Points for meeting with School Personnel</vt:lpstr>
      <vt:lpstr>  So you got a stage?   Lets get started!!</vt:lpstr>
      <vt:lpstr>Get Prepared!</vt:lpstr>
      <vt:lpstr>Rotary Youth Exchange Presentation</vt:lpstr>
      <vt:lpstr>PowerPoint Presentation</vt:lpstr>
      <vt:lpstr>PowerPoint Presentation</vt:lpstr>
      <vt:lpstr>The third leg to the stool! Host Parents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Recruiting</dc:title>
  <dc:creator>Lania</dc:creator>
  <cp:lastModifiedBy>Lania</cp:lastModifiedBy>
  <cp:revision>5</cp:revision>
  <dcterms:created xsi:type="dcterms:W3CDTF">2019-07-12T01:26:04Z</dcterms:created>
  <dcterms:modified xsi:type="dcterms:W3CDTF">2019-07-12T02:00:40Z</dcterms:modified>
</cp:coreProperties>
</file>